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5"/>
  </p:notesMasterIdLst>
  <p:sldIdLst>
    <p:sldId id="322" r:id="rId2"/>
    <p:sldId id="325" r:id="rId3"/>
    <p:sldId id="326" r:id="rId4"/>
    <p:sldId id="337" r:id="rId5"/>
    <p:sldId id="327" r:id="rId6"/>
    <p:sldId id="328" r:id="rId7"/>
    <p:sldId id="330" r:id="rId8"/>
    <p:sldId id="331" r:id="rId9"/>
    <p:sldId id="332" r:id="rId10"/>
    <p:sldId id="333" r:id="rId11"/>
    <p:sldId id="334" r:id="rId12"/>
    <p:sldId id="335" r:id="rId13"/>
    <p:sldId id="33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967"/>
    <a:srgbClr val="8E6C72"/>
    <a:srgbClr val="816369"/>
    <a:srgbClr val="CFD0DB"/>
    <a:srgbClr val="C1C3D1"/>
    <a:srgbClr val="2F374E"/>
    <a:srgbClr val="5A5F84"/>
    <a:srgbClr val="363950"/>
    <a:srgbClr val="90C2A7"/>
    <a:srgbClr val="D1E5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4660"/>
  </p:normalViewPr>
  <p:slideViewPr>
    <p:cSldViewPr snapToGrid="0">
      <p:cViewPr varScale="1">
        <p:scale>
          <a:sx n="67" d="100"/>
          <a:sy n="67" d="100"/>
        </p:scale>
        <p:origin x="7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FFA0DD-1C4F-46E9-A002-7EEB9EB0561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7CF955D2-A1F7-4CAF-88D7-B159FE3FAC8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/>
            <a:t>It uncovers hidden patterns in book features, aiding in discovering similar titles.</a:t>
          </a:r>
          <a:endParaRPr lang="en-US" sz="2000" dirty="0"/>
        </a:p>
      </dgm:t>
    </dgm:pt>
    <dgm:pt modelId="{2CF80F85-2503-46A9-A88D-C96DEDBA1841}" type="parTrans" cxnId="{B951D3D8-3BCF-4E2D-B542-6BFD0CAAE859}">
      <dgm:prSet/>
      <dgm:spPr/>
      <dgm:t>
        <a:bodyPr/>
        <a:lstStyle/>
        <a:p>
          <a:endParaRPr lang="en-US"/>
        </a:p>
      </dgm:t>
    </dgm:pt>
    <dgm:pt modelId="{6F2C06B3-263B-477E-A663-A346BBA41E4E}" type="sibTrans" cxnId="{B951D3D8-3BCF-4E2D-B542-6BFD0CAAE859}">
      <dgm:prSet/>
      <dgm:spPr/>
      <dgm:t>
        <a:bodyPr/>
        <a:lstStyle/>
        <a:p>
          <a:endParaRPr lang="en-US"/>
        </a:p>
      </dgm:t>
    </dgm:pt>
    <dgm:pt modelId="{1FC5E7CD-9597-4FD3-A761-A0FC37D64CF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Enables dynamic recommendation without needing explicit user input.</a:t>
          </a:r>
          <a:endParaRPr lang="en-US" dirty="0"/>
        </a:p>
      </dgm:t>
    </dgm:pt>
    <dgm:pt modelId="{54E3ABB3-3357-4B0B-8216-84FE501FE58B}" type="parTrans" cxnId="{DC46268B-BFE4-4582-9EBA-6381AC068C8C}">
      <dgm:prSet/>
      <dgm:spPr/>
      <dgm:t>
        <a:bodyPr/>
        <a:lstStyle/>
        <a:p>
          <a:endParaRPr lang="en-US"/>
        </a:p>
      </dgm:t>
    </dgm:pt>
    <dgm:pt modelId="{20FAE265-6F76-409C-8C80-D65D1DE5EB37}" type="sibTrans" cxnId="{DC46268B-BFE4-4582-9EBA-6381AC068C8C}">
      <dgm:prSet/>
      <dgm:spPr/>
      <dgm:t>
        <a:bodyPr/>
        <a:lstStyle/>
        <a:p>
          <a:endParaRPr lang="en-US"/>
        </a:p>
      </dgm:t>
    </dgm:pt>
    <dgm:pt modelId="{0F3823E8-4216-4540-A9E9-F668DF46DE4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Adaptable and scalable approach for a growing dataset.</a:t>
          </a:r>
          <a:endParaRPr lang="en-US" dirty="0"/>
        </a:p>
      </dgm:t>
    </dgm:pt>
    <dgm:pt modelId="{5D4E525D-3BE9-4DB0-BF36-782581A34EA5}" type="parTrans" cxnId="{BDBC8458-2CBE-4EE6-A4C6-DD7A27C9FE1C}">
      <dgm:prSet/>
      <dgm:spPr/>
      <dgm:t>
        <a:bodyPr/>
        <a:lstStyle/>
        <a:p>
          <a:endParaRPr lang="en-US"/>
        </a:p>
      </dgm:t>
    </dgm:pt>
    <dgm:pt modelId="{ED47D6CA-C7A8-4D95-A0F4-2D77D2BE5347}" type="sibTrans" cxnId="{BDBC8458-2CBE-4EE6-A4C6-DD7A27C9FE1C}">
      <dgm:prSet/>
      <dgm:spPr/>
      <dgm:t>
        <a:bodyPr/>
        <a:lstStyle/>
        <a:p>
          <a:endParaRPr lang="en-US"/>
        </a:p>
      </dgm:t>
    </dgm:pt>
    <dgm:pt modelId="{58571080-07F2-46BA-9A83-785550C49EC8}" type="pres">
      <dgm:prSet presAssocID="{F4FFA0DD-1C4F-46E9-A002-7EEB9EB0561D}" presName="root" presStyleCnt="0">
        <dgm:presLayoutVars>
          <dgm:dir/>
          <dgm:resizeHandles val="exact"/>
        </dgm:presLayoutVars>
      </dgm:prSet>
      <dgm:spPr/>
    </dgm:pt>
    <dgm:pt modelId="{1ED90C43-7242-4311-8358-353D20064593}" type="pres">
      <dgm:prSet presAssocID="{7CF955D2-A1F7-4CAF-88D7-B159FE3FAC85}" presName="compNode" presStyleCnt="0"/>
      <dgm:spPr/>
    </dgm:pt>
    <dgm:pt modelId="{CA255542-CF5F-41F6-9D2C-B4E1B07A4C6C}" type="pres">
      <dgm:prSet presAssocID="{7CF955D2-A1F7-4CAF-88D7-B159FE3FAC8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icorn"/>
        </a:ext>
      </dgm:extLst>
    </dgm:pt>
    <dgm:pt modelId="{E6F9BAD6-8798-4DBE-9705-9EC28D33834D}" type="pres">
      <dgm:prSet presAssocID="{7CF955D2-A1F7-4CAF-88D7-B159FE3FAC85}" presName="spaceRect" presStyleCnt="0"/>
      <dgm:spPr/>
    </dgm:pt>
    <dgm:pt modelId="{87C818FA-3FF7-4AFE-BDB5-DDD9A88AAA8D}" type="pres">
      <dgm:prSet presAssocID="{7CF955D2-A1F7-4CAF-88D7-B159FE3FAC85}" presName="textRect" presStyleLbl="revTx" presStyleIdx="0" presStyleCnt="3">
        <dgm:presLayoutVars>
          <dgm:chMax val="1"/>
          <dgm:chPref val="1"/>
        </dgm:presLayoutVars>
      </dgm:prSet>
      <dgm:spPr/>
    </dgm:pt>
    <dgm:pt modelId="{26C9F2DD-9C28-4963-906E-AF478C190D91}" type="pres">
      <dgm:prSet presAssocID="{6F2C06B3-263B-477E-A663-A346BBA41E4E}" presName="sibTrans" presStyleCnt="0"/>
      <dgm:spPr/>
    </dgm:pt>
    <dgm:pt modelId="{EBFBF0F5-D9E4-4C91-891F-BF2E7287CA47}" type="pres">
      <dgm:prSet presAssocID="{1FC5E7CD-9597-4FD3-A761-A0FC37D64CFA}" presName="compNode" presStyleCnt="0"/>
      <dgm:spPr/>
    </dgm:pt>
    <dgm:pt modelId="{3AF8F383-0361-4CDB-91A5-0032F2900A33}" type="pres">
      <dgm:prSet presAssocID="{1FC5E7CD-9597-4FD3-A761-A0FC37D64CF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B4E52DA7-ECFF-4ABD-963A-43C3C59D8022}" type="pres">
      <dgm:prSet presAssocID="{1FC5E7CD-9597-4FD3-A761-A0FC37D64CFA}" presName="spaceRect" presStyleCnt="0"/>
      <dgm:spPr/>
    </dgm:pt>
    <dgm:pt modelId="{4F699703-8E4A-465B-B782-0A613AC7DBE7}" type="pres">
      <dgm:prSet presAssocID="{1FC5E7CD-9597-4FD3-A761-A0FC37D64CFA}" presName="textRect" presStyleLbl="revTx" presStyleIdx="1" presStyleCnt="3">
        <dgm:presLayoutVars>
          <dgm:chMax val="1"/>
          <dgm:chPref val="1"/>
        </dgm:presLayoutVars>
      </dgm:prSet>
      <dgm:spPr/>
    </dgm:pt>
    <dgm:pt modelId="{919D22C1-89F9-4D4E-99DC-8B5BA47C3D7E}" type="pres">
      <dgm:prSet presAssocID="{20FAE265-6F76-409C-8C80-D65D1DE5EB37}" presName="sibTrans" presStyleCnt="0"/>
      <dgm:spPr/>
    </dgm:pt>
    <dgm:pt modelId="{10EBC826-238E-4CDA-BC0B-DF26A3E76813}" type="pres">
      <dgm:prSet presAssocID="{0F3823E8-4216-4540-A9E9-F668DF46DE4A}" presName="compNode" presStyleCnt="0"/>
      <dgm:spPr/>
    </dgm:pt>
    <dgm:pt modelId="{354A2505-12A5-46F0-89BD-C4927BD5EB31}" type="pres">
      <dgm:prSet presAssocID="{0F3823E8-4216-4540-A9E9-F668DF46DE4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0C90574-E8A0-4601-A4A3-9D867EE1E9CE}" type="pres">
      <dgm:prSet presAssocID="{0F3823E8-4216-4540-A9E9-F668DF46DE4A}" presName="spaceRect" presStyleCnt="0"/>
      <dgm:spPr/>
    </dgm:pt>
    <dgm:pt modelId="{085AE14A-15BF-490A-BAF4-208586E174A4}" type="pres">
      <dgm:prSet presAssocID="{0F3823E8-4216-4540-A9E9-F668DF46DE4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A9AB022-2C4C-6846-B6B1-37BB671255F3}" type="presOf" srcId="{F4FFA0DD-1C4F-46E9-A002-7EEB9EB0561D}" destId="{58571080-07F2-46BA-9A83-785550C49EC8}" srcOrd="0" destOrd="0" presId="urn:microsoft.com/office/officeart/2018/2/layout/IconLabelList"/>
    <dgm:cxn modelId="{397D7636-E141-364C-9133-43D063838185}" type="presOf" srcId="{7CF955D2-A1F7-4CAF-88D7-B159FE3FAC85}" destId="{87C818FA-3FF7-4AFE-BDB5-DDD9A88AAA8D}" srcOrd="0" destOrd="0" presId="urn:microsoft.com/office/officeart/2018/2/layout/IconLabelList"/>
    <dgm:cxn modelId="{BDBC8458-2CBE-4EE6-A4C6-DD7A27C9FE1C}" srcId="{F4FFA0DD-1C4F-46E9-A002-7EEB9EB0561D}" destId="{0F3823E8-4216-4540-A9E9-F668DF46DE4A}" srcOrd="2" destOrd="0" parTransId="{5D4E525D-3BE9-4DB0-BF36-782581A34EA5}" sibTransId="{ED47D6CA-C7A8-4D95-A0F4-2D77D2BE5347}"/>
    <dgm:cxn modelId="{DC46268B-BFE4-4582-9EBA-6381AC068C8C}" srcId="{F4FFA0DD-1C4F-46E9-A002-7EEB9EB0561D}" destId="{1FC5E7CD-9597-4FD3-A761-A0FC37D64CFA}" srcOrd="1" destOrd="0" parTransId="{54E3ABB3-3357-4B0B-8216-84FE501FE58B}" sibTransId="{20FAE265-6F76-409C-8C80-D65D1DE5EB37}"/>
    <dgm:cxn modelId="{F939088D-3D9C-3A47-8E48-24BA61285D43}" type="presOf" srcId="{0F3823E8-4216-4540-A9E9-F668DF46DE4A}" destId="{085AE14A-15BF-490A-BAF4-208586E174A4}" srcOrd="0" destOrd="0" presId="urn:microsoft.com/office/officeart/2018/2/layout/IconLabelList"/>
    <dgm:cxn modelId="{FDEF1E9C-285A-9443-8B5D-A59C3718DF5C}" type="presOf" srcId="{1FC5E7CD-9597-4FD3-A761-A0FC37D64CFA}" destId="{4F699703-8E4A-465B-B782-0A613AC7DBE7}" srcOrd="0" destOrd="0" presId="urn:microsoft.com/office/officeart/2018/2/layout/IconLabelList"/>
    <dgm:cxn modelId="{B951D3D8-3BCF-4E2D-B542-6BFD0CAAE859}" srcId="{F4FFA0DD-1C4F-46E9-A002-7EEB9EB0561D}" destId="{7CF955D2-A1F7-4CAF-88D7-B159FE3FAC85}" srcOrd="0" destOrd="0" parTransId="{2CF80F85-2503-46A9-A88D-C96DEDBA1841}" sibTransId="{6F2C06B3-263B-477E-A663-A346BBA41E4E}"/>
    <dgm:cxn modelId="{BBCC03BA-D80F-E441-98A0-9F179900906D}" type="presParOf" srcId="{58571080-07F2-46BA-9A83-785550C49EC8}" destId="{1ED90C43-7242-4311-8358-353D20064593}" srcOrd="0" destOrd="0" presId="urn:microsoft.com/office/officeart/2018/2/layout/IconLabelList"/>
    <dgm:cxn modelId="{83BA4D59-E919-994C-BA80-5F0EAABF01AA}" type="presParOf" srcId="{1ED90C43-7242-4311-8358-353D20064593}" destId="{CA255542-CF5F-41F6-9D2C-B4E1B07A4C6C}" srcOrd="0" destOrd="0" presId="urn:microsoft.com/office/officeart/2018/2/layout/IconLabelList"/>
    <dgm:cxn modelId="{013A1E02-20B9-BC49-9278-0F5B02528397}" type="presParOf" srcId="{1ED90C43-7242-4311-8358-353D20064593}" destId="{E6F9BAD6-8798-4DBE-9705-9EC28D33834D}" srcOrd="1" destOrd="0" presId="urn:microsoft.com/office/officeart/2018/2/layout/IconLabelList"/>
    <dgm:cxn modelId="{48EDADC4-BC35-194F-9F07-D8916E2618A5}" type="presParOf" srcId="{1ED90C43-7242-4311-8358-353D20064593}" destId="{87C818FA-3FF7-4AFE-BDB5-DDD9A88AAA8D}" srcOrd="2" destOrd="0" presId="urn:microsoft.com/office/officeart/2018/2/layout/IconLabelList"/>
    <dgm:cxn modelId="{12901045-05A1-8742-8D38-CDB246D1B1A3}" type="presParOf" srcId="{58571080-07F2-46BA-9A83-785550C49EC8}" destId="{26C9F2DD-9C28-4963-906E-AF478C190D91}" srcOrd="1" destOrd="0" presId="urn:microsoft.com/office/officeart/2018/2/layout/IconLabelList"/>
    <dgm:cxn modelId="{003C37BB-C93B-4946-B7BD-602A9D1CA21E}" type="presParOf" srcId="{58571080-07F2-46BA-9A83-785550C49EC8}" destId="{EBFBF0F5-D9E4-4C91-891F-BF2E7287CA47}" srcOrd="2" destOrd="0" presId="urn:microsoft.com/office/officeart/2018/2/layout/IconLabelList"/>
    <dgm:cxn modelId="{0462DB5A-7A1C-1543-9CDC-F7915C3F6E57}" type="presParOf" srcId="{EBFBF0F5-D9E4-4C91-891F-BF2E7287CA47}" destId="{3AF8F383-0361-4CDB-91A5-0032F2900A33}" srcOrd="0" destOrd="0" presId="urn:microsoft.com/office/officeart/2018/2/layout/IconLabelList"/>
    <dgm:cxn modelId="{A92E873A-2D29-3346-BE7E-3A446DB971EF}" type="presParOf" srcId="{EBFBF0F5-D9E4-4C91-891F-BF2E7287CA47}" destId="{B4E52DA7-ECFF-4ABD-963A-43C3C59D8022}" srcOrd="1" destOrd="0" presId="urn:microsoft.com/office/officeart/2018/2/layout/IconLabelList"/>
    <dgm:cxn modelId="{EFF67B08-2C69-C544-8B1E-8E60194FEF2D}" type="presParOf" srcId="{EBFBF0F5-D9E4-4C91-891F-BF2E7287CA47}" destId="{4F699703-8E4A-465B-B782-0A613AC7DBE7}" srcOrd="2" destOrd="0" presId="urn:microsoft.com/office/officeart/2018/2/layout/IconLabelList"/>
    <dgm:cxn modelId="{BC38AB55-919E-E94C-8A4E-63550146C584}" type="presParOf" srcId="{58571080-07F2-46BA-9A83-785550C49EC8}" destId="{919D22C1-89F9-4D4E-99DC-8B5BA47C3D7E}" srcOrd="3" destOrd="0" presId="urn:microsoft.com/office/officeart/2018/2/layout/IconLabelList"/>
    <dgm:cxn modelId="{9DFC7377-4ADF-594A-B664-1BE8D7A1D9F3}" type="presParOf" srcId="{58571080-07F2-46BA-9A83-785550C49EC8}" destId="{10EBC826-238E-4CDA-BC0B-DF26A3E76813}" srcOrd="4" destOrd="0" presId="urn:microsoft.com/office/officeart/2018/2/layout/IconLabelList"/>
    <dgm:cxn modelId="{6B10CABA-B3A4-9C45-84D0-7246EC5F68A3}" type="presParOf" srcId="{10EBC826-238E-4CDA-BC0B-DF26A3E76813}" destId="{354A2505-12A5-46F0-89BD-C4927BD5EB31}" srcOrd="0" destOrd="0" presId="urn:microsoft.com/office/officeart/2018/2/layout/IconLabelList"/>
    <dgm:cxn modelId="{A1A02800-D966-B34D-BB60-0264AFECFAC0}" type="presParOf" srcId="{10EBC826-238E-4CDA-BC0B-DF26A3E76813}" destId="{90C90574-E8A0-4601-A4A3-9D867EE1E9CE}" srcOrd="1" destOrd="0" presId="urn:microsoft.com/office/officeart/2018/2/layout/IconLabelList"/>
    <dgm:cxn modelId="{99BF7185-EBC6-D846-91F9-472B14F6B147}" type="presParOf" srcId="{10EBC826-238E-4CDA-BC0B-DF26A3E76813}" destId="{085AE14A-15BF-490A-BAF4-208586E174A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AD39AB-A2C3-4240-A0E2-4C0AFC8E587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E4322D-B9F1-4834-9D89-1030F7BA4B32}">
      <dgm:prSet/>
      <dgm:spPr>
        <a:solidFill>
          <a:srgbClr val="C1C3D1"/>
        </a:solidFill>
      </dgm:spPr>
      <dgm:t>
        <a:bodyPr/>
        <a:lstStyle/>
        <a:p>
          <a:pPr algn="ctr"/>
          <a:r>
            <a:rPr lang="en-GB" dirty="0">
              <a:solidFill>
                <a:schemeClr val="tx1"/>
              </a:solidFill>
            </a:rPr>
            <a:t>Dropped the “authors” column</a:t>
          </a:r>
          <a:endParaRPr lang="en-US" dirty="0">
            <a:solidFill>
              <a:schemeClr val="tx1"/>
            </a:solidFill>
          </a:endParaRPr>
        </a:p>
      </dgm:t>
    </dgm:pt>
    <dgm:pt modelId="{EE8D44C8-E8F4-470A-B26A-CAEB793FAA17}" type="parTrans" cxnId="{F18B08A5-7EA1-4DE4-9DD2-FE65D10AB6EA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79F7D1BA-004A-459B-ABB7-11E4A51207F7}" type="sibTrans" cxnId="{F18B08A5-7EA1-4DE4-9DD2-FE65D10AB6EA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D03A62BC-39C9-43B3-9220-B1F9AD05BF9B}">
      <dgm:prSet/>
      <dgm:spPr>
        <a:solidFill>
          <a:srgbClr val="C1C3D1"/>
        </a:solidFill>
      </dgm:spPr>
      <dgm:t>
        <a:bodyPr/>
        <a:lstStyle/>
        <a:p>
          <a:pPr algn="ctr"/>
          <a:r>
            <a:rPr lang="en-US" dirty="0">
              <a:solidFill>
                <a:schemeClr val="tx1"/>
              </a:solidFill>
            </a:rPr>
            <a:t>Filtered the “published year”</a:t>
          </a:r>
        </a:p>
      </dgm:t>
    </dgm:pt>
    <dgm:pt modelId="{C57747D5-CA76-450A-ABE3-2982A1AA32A4}" type="parTrans" cxnId="{7D6708C5-7428-47D8-8B2F-43D399A199C4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742974CA-2442-4EEB-BAF6-1CCA0D894701}" type="sibTrans" cxnId="{7D6708C5-7428-47D8-8B2F-43D399A199C4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C34044B7-63A3-4B58-AFF8-FEF2A6EF0C0C}">
      <dgm:prSet/>
      <dgm:spPr>
        <a:solidFill>
          <a:srgbClr val="C1C3D1"/>
        </a:solidFill>
      </dgm:spPr>
      <dgm:t>
        <a:bodyPr/>
        <a:lstStyle/>
        <a:p>
          <a:pPr algn="ctr"/>
          <a:r>
            <a:rPr lang="en-GB" dirty="0">
              <a:solidFill>
                <a:schemeClr val="tx1"/>
              </a:solidFill>
            </a:rPr>
            <a:t>Binned the “published year”</a:t>
          </a:r>
          <a:endParaRPr lang="en-US" dirty="0">
            <a:solidFill>
              <a:schemeClr val="tx1"/>
            </a:solidFill>
          </a:endParaRPr>
        </a:p>
      </dgm:t>
    </dgm:pt>
    <dgm:pt modelId="{261C92E5-B496-4BCD-A771-508AF5F5FBA9}" type="parTrans" cxnId="{CD6026C4-5400-4BAD-8391-A25AB39891B6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3814E85C-9946-4BD8-98AE-9E6201533743}" type="sibTrans" cxnId="{CD6026C4-5400-4BAD-8391-A25AB39891B6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F5CEFC7B-BD35-4651-BC30-A1D4BA809BAD}">
      <dgm:prSet/>
      <dgm:spPr>
        <a:solidFill>
          <a:srgbClr val="C1C3D1"/>
        </a:solidFill>
      </dgm:spPr>
      <dgm:t>
        <a:bodyPr/>
        <a:lstStyle/>
        <a:p>
          <a:pPr algn="ctr"/>
          <a:r>
            <a:rPr lang="en-GB" dirty="0">
              <a:solidFill>
                <a:schemeClr val="tx1"/>
              </a:solidFill>
            </a:rPr>
            <a:t>Dropped the “categories” column</a:t>
          </a:r>
          <a:endParaRPr lang="en-US" dirty="0">
            <a:solidFill>
              <a:schemeClr val="tx1"/>
            </a:solidFill>
          </a:endParaRPr>
        </a:p>
      </dgm:t>
    </dgm:pt>
    <dgm:pt modelId="{392BB4B6-F420-46D1-9867-A6D2704421BE}" type="parTrans" cxnId="{AE3E870C-5165-4C7F-9D5B-6FE8C4325ABB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3B90A9A9-6F4C-4468-AF82-07D17E44D037}" type="sibTrans" cxnId="{AE3E870C-5165-4C7F-9D5B-6FE8C4325ABB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FDEE5EE3-3042-46FE-8E85-5EF9EF706665}">
      <dgm:prSet/>
      <dgm:spPr>
        <a:solidFill>
          <a:srgbClr val="C1C3D1"/>
        </a:solidFill>
      </dgm:spPr>
      <dgm:t>
        <a:bodyPr/>
        <a:lstStyle/>
        <a:p>
          <a:pPr algn="ctr"/>
          <a:r>
            <a:rPr lang="en-GB" dirty="0">
              <a:solidFill>
                <a:schemeClr val="tx1"/>
              </a:solidFill>
            </a:rPr>
            <a:t>Eliminated outliers</a:t>
          </a:r>
          <a:endParaRPr lang="en-US" dirty="0">
            <a:solidFill>
              <a:schemeClr val="tx1"/>
            </a:solidFill>
          </a:endParaRPr>
        </a:p>
      </dgm:t>
    </dgm:pt>
    <dgm:pt modelId="{D318A990-F267-4E3D-AB94-CDBAEA8B70EA}" type="parTrans" cxnId="{FDF70F04-D9FB-411B-BD68-ACD1DBFA0B0A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7C647460-AA92-4F14-9D6D-ECCB66CCFEF0}" type="sibTrans" cxnId="{FDF70F04-D9FB-411B-BD68-ACD1DBFA0B0A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DC023688-95D1-4B9B-983A-86FCE1127E0A}" type="pres">
      <dgm:prSet presAssocID="{B5AD39AB-A2C3-4240-A0E2-4C0AFC8E587F}" presName="linear" presStyleCnt="0">
        <dgm:presLayoutVars>
          <dgm:animLvl val="lvl"/>
          <dgm:resizeHandles val="exact"/>
        </dgm:presLayoutVars>
      </dgm:prSet>
      <dgm:spPr/>
    </dgm:pt>
    <dgm:pt modelId="{398A245D-963D-4ECF-9F43-233CB74ED1E1}" type="pres">
      <dgm:prSet presAssocID="{19E4322D-B9F1-4834-9D89-1030F7BA4B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03F68DE-8A3C-4EB1-87A8-CB5BA13AD998}" type="pres">
      <dgm:prSet presAssocID="{79F7D1BA-004A-459B-ABB7-11E4A51207F7}" presName="spacer" presStyleCnt="0"/>
      <dgm:spPr/>
    </dgm:pt>
    <dgm:pt modelId="{57A6FDF4-E883-44B2-A6E0-7DDECD693D27}" type="pres">
      <dgm:prSet presAssocID="{D03A62BC-39C9-43B3-9220-B1F9AD05BF9B}" presName="parentText" presStyleLbl="node1" presStyleIdx="1" presStyleCnt="5" custLinFactY="100000" custLinFactNeighborY="100921">
        <dgm:presLayoutVars>
          <dgm:chMax val="0"/>
          <dgm:bulletEnabled val="1"/>
        </dgm:presLayoutVars>
      </dgm:prSet>
      <dgm:spPr/>
    </dgm:pt>
    <dgm:pt modelId="{356F055C-1E93-4819-8173-52061FBA9FEA}" type="pres">
      <dgm:prSet presAssocID="{742974CA-2442-4EEB-BAF6-1CCA0D894701}" presName="spacer" presStyleCnt="0"/>
      <dgm:spPr/>
    </dgm:pt>
    <dgm:pt modelId="{BA3B8374-DBA9-41B3-AFBE-F412A02DBA28}" type="pres">
      <dgm:prSet presAssocID="{C34044B7-63A3-4B58-AFF8-FEF2A6EF0C0C}" presName="parentText" presStyleLbl="node1" presStyleIdx="2" presStyleCnt="5" custLinFactY="99600" custLinFactNeighborY="100000">
        <dgm:presLayoutVars>
          <dgm:chMax val="0"/>
          <dgm:bulletEnabled val="1"/>
        </dgm:presLayoutVars>
      </dgm:prSet>
      <dgm:spPr/>
    </dgm:pt>
    <dgm:pt modelId="{E608F44B-B0D6-46AA-824E-B0AF12E001D4}" type="pres">
      <dgm:prSet presAssocID="{3814E85C-9946-4BD8-98AE-9E6201533743}" presName="spacer" presStyleCnt="0"/>
      <dgm:spPr/>
    </dgm:pt>
    <dgm:pt modelId="{A8149F10-DAF6-49A3-B63F-B347E8465B8C}" type="pres">
      <dgm:prSet presAssocID="{F5CEFC7B-BD35-4651-BC30-A1D4BA809BAD}" presName="parentText" presStyleLbl="node1" presStyleIdx="3" presStyleCnt="5" custLinFactY="-199698" custLinFactNeighborX="2388" custLinFactNeighborY="-200000">
        <dgm:presLayoutVars>
          <dgm:chMax val="0"/>
          <dgm:bulletEnabled val="1"/>
        </dgm:presLayoutVars>
      </dgm:prSet>
      <dgm:spPr/>
    </dgm:pt>
    <dgm:pt modelId="{C5691BC2-34C7-464E-9AA7-18854D9EEA1E}" type="pres">
      <dgm:prSet presAssocID="{3B90A9A9-6F4C-4468-AF82-07D17E44D037}" presName="spacer" presStyleCnt="0"/>
      <dgm:spPr/>
    </dgm:pt>
    <dgm:pt modelId="{2C6F6A90-24DE-4F97-8E8C-1BCC2F263C43}" type="pres">
      <dgm:prSet presAssocID="{FDEE5EE3-3042-46FE-8E85-5EF9EF70666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DF70F04-D9FB-411B-BD68-ACD1DBFA0B0A}" srcId="{B5AD39AB-A2C3-4240-A0E2-4C0AFC8E587F}" destId="{FDEE5EE3-3042-46FE-8E85-5EF9EF706665}" srcOrd="4" destOrd="0" parTransId="{D318A990-F267-4E3D-AB94-CDBAEA8B70EA}" sibTransId="{7C647460-AA92-4F14-9D6D-ECCB66CCFEF0}"/>
    <dgm:cxn modelId="{45AD5706-A190-47B2-91CF-565DAED7C720}" type="presOf" srcId="{C34044B7-63A3-4B58-AFF8-FEF2A6EF0C0C}" destId="{BA3B8374-DBA9-41B3-AFBE-F412A02DBA28}" srcOrd="0" destOrd="0" presId="urn:microsoft.com/office/officeart/2005/8/layout/vList2"/>
    <dgm:cxn modelId="{AE3E870C-5165-4C7F-9D5B-6FE8C4325ABB}" srcId="{B5AD39AB-A2C3-4240-A0E2-4C0AFC8E587F}" destId="{F5CEFC7B-BD35-4651-BC30-A1D4BA809BAD}" srcOrd="3" destOrd="0" parTransId="{392BB4B6-F420-46D1-9867-A6D2704421BE}" sibTransId="{3B90A9A9-6F4C-4468-AF82-07D17E44D037}"/>
    <dgm:cxn modelId="{56914F2F-6C90-494B-A8C4-D24BD454B802}" type="presOf" srcId="{F5CEFC7B-BD35-4651-BC30-A1D4BA809BAD}" destId="{A8149F10-DAF6-49A3-B63F-B347E8465B8C}" srcOrd="0" destOrd="0" presId="urn:microsoft.com/office/officeart/2005/8/layout/vList2"/>
    <dgm:cxn modelId="{AE90BB3E-7740-47B1-89FD-7F1BB8979229}" type="presOf" srcId="{FDEE5EE3-3042-46FE-8E85-5EF9EF706665}" destId="{2C6F6A90-24DE-4F97-8E8C-1BCC2F263C43}" srcOrd="0" destOrd="0" presId="urn:microsoft.com/office/officeart/2005/8/layout/vList2"/>
    <dgm:cxn modelId="{FC9B1663-A318-4B41-9CA6-83B75D53C78F}" type="presOf" srcId="{19E4322D-B9F1-4834-9D89-1030F7BA4B32}" destId="{398A245D-963D-4ECF-9F43-233CB74ED1E1}" srcOrd="0" destOrd="0" presId="urn:microsoft.com/office/officeart/2005/8/layout/vList2"/>
    <dgm:cxn modelId="{F18B08A5-7EA1-4DE4-9DD2-FE65D10AB6EA}" srcId="{B5AD39AB-A2C3-4240-A0E2-4C0AFC8E587F}" destId="{19E4322D-B9F1-4834-9D89-1030F7BA4B32}" srcOrd="0" destOrd="0" parTransId="{EE8D44C8-E8F4-470A-B26A-CAEB793FAA17}" sibTransId="{79F7D1BA-004A-459B-ABB7-11E4A51207F7}"/>
    <dgm:cxn modelId="{CD6026C4-5400-4BAD-8391-A25AB39891B6}" srcId="{B5AD39AB-A2C3-4240-A0E2-4C0AFC8E587F}" destId="{C34044B7-63A3-4B58-AFF8-FEF2A6EF0C0C}" srcOrd="2" destOrd="0" parTransId="{261C92E5-B496-4BCD-A771-508AF5F5FBA9}" sibTransId="{3814E85C-9946-4BD8-98AE-9E6201533743}"/>
    <dgm:cxn modelId="{7D6708C5-7428-47D8-8B2F-43D399A199C4}" srcId="{B5AD39AB-A2C3-4240-A0E2-4C0AFC8E587F}" destId="{D03A62BC-39C9-43B3-9220-B1F9AD05BF9B}" srcOrd="1" destOrd="0" parTransId="{C57747D5-CA76-450A-ABE3-2982A1AA32A4}" sibTransId="{742974CA-2442-4EEB-BAF6-1CCA0D894701}"/>
    <dgm:cxn modelId="{FD19F8DF-E696-4293-9B3A-AD10D93F66E9}" type="presOf" srcId="{D03A62BC-39C9-43B3-9220-B1F9AD05BF9B}" destId="{57A6FDF4-E883-44B2-A6E0-7DDECD693D27}" srcOrd="0" destOrd="0" presId="urn:microsoft.com/office/officeart/2005/8/layout/vList2"/>
    <dgm:cxn modelId="{CF7D85F9-659C-404E-81C7-F19D089B3A92}" type="presOf" srcId="{B5AD39AB-A2C3-4240-A0E2-4C0AFC8E587F}" destId="{DC023688-95D1-4B9B-983A-86FCE1127E0A}" srcOrd="0" destOrd="0" presId="urn:microsoft.com/office/officeart/2005/8/layout/vList2"/>
    <dgm:cxn modelId="{91312018-300C-4FC1-9C76-644887626F74}" type="presParOf" srcId="{DC023688-95D1-4B9B-983A-86FCE1127E0A}" destId="{398A245D-963D-4ECF-9F43-233CB74ED1E1}" srcOrd="0" destOrd="0" presId="urn:microsoft.com/office/officeart/2005/8/layout/vList2"/>
    <dgm:cxn modelId="{AEBA1F45-B7B0-4A17-9B30-07ACF611E7CD}" type="presParOf" srcId="{DC023688-95D1-4B9B-983A-86FCE1127E0A}" destId="{803F68DE-8A3C-4EB1-87A8-CB5BA13AD998}" srcOrd="1" destOrd="0" presId="urn:microsoft.com/office/officeart/2005/8/layout/vList2"/>
    <dgm:cxn modelId="{A1A93C4A-848E-4401-9E4C-313BDD66845B}" type="presParOf" srcId="{DC023688-95D1-4B9B-983A-86FCE1127E0A}" destId="{57A6FDF4-E883-44B2-A6E0-7DDECD693D27}" srcOrd="2" destOrd="0" presId="urn:microsoft.com/office/officeart/2005/8/layout/vList2"/>
    <dgm:cxn modelId="{9EF4FB80-1D38-415E-A5BC-6AFDBA64F8DB}" type="presParOf" srcId="{DC023688-95D1-4B9B-983A-86FCE1127E0A}" destId="{356F055C-1E93-4819-8173-52061FBA9FEA}" srcOrd="3" destOrd="0" presId="urn:microsoft.com/office/officeart/2005/8/layout/vList2"/>
    <dgm:cxn modelId="{4DBC0E76-053C-437C-800A-C1737FC1D95D}" type="presParOf" srcId="{DC023688-95D1-4B9B-983A-86FCE1127E0A}" destId="{BA3B8374-DBA9-41B3-AFBE-F412A02DBA28}" srcOrd="4" destOrd="0" presId="urn:microsoft.com/office/officeart/2005/8/layout/vList2"/>
    <dgm:cxn modelId="{C10CAFB0-7DA7-40B4-B8FE-1AB57E57357B}" type="presParOf" srcId="{DC023688-95D1-4B9B-983A-86FCE1127E0A}" destId="{E608F44B-B0D6-46AA-824E-B0AF12E001D4}" srcOrd="5" destOrd="0" presId="urn:microsoft.com/office/officeart/2005/8/layout/vList2"/>
    <dgm:cxn modelId="{F3E79382-4563-4002-AD73-321E531B552D}" type="presParOf" srcId="{DC023688-95D1-4B9B-983A-86FCE1127E0A}" destId="{A8149F10-DAF6-49A3-B63F-B347E8465B8C}" srcOrd="6" destOrd="0" presId="urn:microsoft.com/office/officeart/2005/8/layout/vList2"/>
    <dgm:cxn modelId="{EFB58B98-565B-4158-8E6E-E01CE600ED4A}" type="presParOf" srcId="{DC023688-95D1-4B9B-983A-86FCE1127E0A}" destId="{C5691BC2-34C7-464E-9AA7-18854D9EEA1E}" srcOrd="7" destOrd="0" presId="urn:microsoft.com/office/officeart/2005/8/layout/vList2"/>
    <dgm:cxn modelId="{1F1BE197-A913-4875-A971-0316BAAAAE8F}" type="presParOf" srcId="{DC023688-95D1-4B9B-983A-86FCE1127E0A}" destId="{2C6F6A90-24DE-4F97-8E8C-1BCC2F263C4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255542-CF5F-41F6-9D2C-B4E1B07A4C6C}">
      <dsp:nvSpPr>
        <dsp:cNvPr id="0" name=""/>
        <dsp:cNvSpPr/>
      </dsp:nvSpPr>
      <dsp:spPr>
        <a:xfrm>
          <a:off x="643232" y="620823"/>
          <a:ext cx="964311" cy="9643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818FA-3FF7-4AFE-BDB5-DDD9A88AAA8D}">
      <dsp:nvSpPr>
        <dsp:cNvPr id="0" name=""/>
        <dsp:cNvSpPr/>
      </dsp:nvSpPr>
      <dsp:spPr>
        <a:xfrm>
          <a:off x="53931" y="2033418"/>
          <a:ext cx="2142914" cy="15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It uncovers hidden patterns in book features, aiding in discovering similar titles.</a:t>
          </a:r>
          <a:endParaRPr lang="en-US" sz="2000" kern="1200" dirty="0"/>
        </a:p>
      </dsp:txBody>
      <dsp:txXfrm>
        <a:off x="53931" y="2033418"/>
        <a:ext cx="2142914" cy="1575000"/>
      </dsp:txXfrm>
    </dsp:sp>
    <dsp:sp modelId="{3AF8F383-0361-4CDB-91A5-0032F2900A33}">
      <dsp:nvSpPr>
        <dsp:cNvPr id="0" name=""/>
        <dsp:cNvSpPr/>
      </dsp:nvSpPr>
      <dsp:spPr>
        <a:xfrm>
          <a:off x="3161156" y="620823"/>
          <a:ext cx="964311" cy="9643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699703-8E4A-465B-B782-0A613AC7DBE7}">
      <dsp:nvSpPr>
        <dsp:cNvPr id="0" name=""/>
        <dsp:cNvSpPr/>
      </dsp:nvSpPr>
      <dsp:spPr>
        <a:xfrm>
          <a:off x="2571855" y="2033418"/>
          <a:ext cx="2142914" cy="15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Enables dynamic recommendation without needing explicit user input.</a:t>
          </a:r>
          <a:endParaRPr lang="en-US" sz="2200" kern="1200" dirty="0"/>
        </a:p>
      </dsp:txBody>
      <dsp:txXfrm>
        <a:off x="2571855" y="2033418"/>
        <a:ext cx="2142914" cy="1575000"/>
      </dsp:txXfrm>
    </dsp:sp>
    <dsp:sp modelId="{354A2505-12A5-46F0-89BD-C4927BD5EB31}">
      <dsp:nvSpPr>
        <dsp:cNvPr id="0" name=""/>
        <dsp:cNvSpPr/>
      </dsp:nvSpPr>
      <dsp:spPr>
        <a:xfrm>
          <a:off x="5679080" y="620823"/>
          <a:ext cx="964311" cy="9643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AE14A-15BF-490A-BAF4-208586E174A4}">
      <dsp:nvSpPr>
        <dsp:cNvPr id="0" name=""/>
        <dsp:cNvSpPr/>
      </dsp:nvSpPr>
      <dsp:spPr>
        <a:xfrm>
          <a:off x="5089778" y="2033418"/>
          <a:ext cx="2142914" cy="15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Adaptable and scalable approach for a growing dataset.</a:t>
          </a:r>
          <a:endParaRPr lang="en-US" sz="2200" kern="1200" dirty="0"/>
        </a:p>
      </dsp:txBody>
      <dsp:txXfrm>
        <a:off x="5089778" y="2033418"/>
        <a:ext cx="2142914" cy="157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A245D-963D-4ECF-9F43-233CB74ED1E1}">
      <dsp:nvSpPr>
        <dsp:cNvPr id="0" name=""/>
        <dsp:cNvSpPr/>
      </dsp:nvSpPr>
      <dsp:spPr>
        <a:xfrm>
          <a:off x="0" y="18256"/>
          <a:ext cx="6780213" cy="719549"/>
        </a:xfrm>
        <a:prstGeom prst="roundRect">
          <a:avLst/>
        </a:prstGeom>
        <a:solidFill>
          <a:srgbClr val="C1C3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solidFill>
                <a:schemeClr val="tx1"/>
              </a:solidFill>
            </a:rPr>
            <a:t>Dropped the “authors” column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35125" y="53381"/>
        <a:ext cx="6709963" cy="649299"/>
      </dsp:txXfrm>
    </dsp:sp>
    <dsp:sp modelId="{57A6FDF4-E883-44B2-A6E0-7DDECD693D27}">
      <dsp:nvSpPr>
        <dsp:cNvPr id="0" name=""/>
        <dsp:cNvSpPr/>
      </dsp:nvSpPr>
      <dsp:spPr>
        <a:xfrm>
          <a:off x="0" y="1630952"/>
          <a:ext cx="6780213" cy="719549"/>
        </a:xfrm>
        <a:prstGeom prst="roundRect">
          <a:avLst/>
        </a:prstGeom>
        <a:solidFill>
          <a:srgbClr val="C1C3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</a:rPr>
            <a:t>Filtered the “published year”</a:t>
          </a:r>
        </a:p>
      </dsp:txBody>
      <dsp:txXfrm>
        <a:off x="35125" y="1666077"/>
        <a:ext cx="6709963" cy="649299"/>
      </dsp:txXfrm>
    </dsp:sp>
    <dsp:sp modelId="{BA3B8374-DBA9-41B3-AFBE-F412A02DBA28}">
      <dsp:nvSpPr>
        <dsp:cNvPr id="0" name=""/>
        <dsp:cNvSpPr/>
      </dsp:nvSpPr>
      <dsp:spPr>
        <a:xfrm>
          <a:off x="0" y="2433228"/>
          <a:ext cx="6780213" cy="719549"/>
        </a:xfrm>
        <a:prstGeom prst="roundRect">
          <a:avLst/>
        </a:prstGeom>
        <a:solidFill>
          <a:srgbClr val="C1C3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solidFill>
                <a:schemeClr val="tx1"/>
              </a:solidFill>
            </a:rPr>
            <a:t>Binned the “published year”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35125" y="2468353"/>
        <a:ext cx="6709963" cy="649299"/>
      </dsp:txXfrm>
    </dsp:sp>
    <dsp:sp modelId="{A8149F10-DAF6-49A3-B63F-B347E8465B8C}">
      <dsp:nvSpPr>
        <dsp:cNvPr id="0" name=""/>
        <dsp:cNvSpPr/>
      </dsp:nvSpPr>
      <dsp:spPr>
        <a:xfrm>
          <a:off x="0" y="826379"/>
          <a:ext cx="6780213" cy="719549"/>
        </a:xfrm>
        <a:prstGeom prst="roundRect">
          <a:avLst/>
        </a:prstGeom>
        <a:solidFill>
          <a:srgbClr val="C1C3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solidFill>
                <a:schemeClr val="tx1"/>
              </a:solidFill>
            </a:rPr>
            <a:t>Dropped the “categories” column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35125" y="861504"/>
        <a:ext cx="6709963" cy="649299"/>
      </dsp:txXfrm>
    </dsp:sp>
    <dsp:sp modelId="{2C6F6A90-24DE-4F97-8E8C-1BCC2F263C43}">
      <dsp:nvSpPr>
        <dsp:cNvPr id="0" name=""/>
        <dsp:cNvSpPr/>
      </dsp:nvSpPr>
      <dsp:spPr>
        <a:xfrm>
          <a:off x="0" y="3242056"/>
          <a:ext cx="6780213" cy="719549"/>
        </a:xfrm>
        <a:prstGeom prst="roundRect">
          <a:avLst/>
        </a:prstGeom>
        <a:solidFill>
          <a:srgbClr val="C1C3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solidFill>
                <a:schemeClr val="tx1"/>
              </a:solidFill>
            </a:rPr>
            <a:t>Eliminated outliers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35125" y="3277181"/>
        <a:ext cx="6709963" cy="649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F5123-F8DE-40C3-9C58-8FB24C78687E}" type="datetimeFigureOut">
              <a:rPr lang="en-GB" smtClean="0"/>
              <a:t>04/04/2024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DD2032-4BE0-472E-A363-21E923D255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113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439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5649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968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127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455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9139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1250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0878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077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824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194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017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1987" cy="685551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472623" y="5161618"/>
            <a:ext cx="4728367" cy="57110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8B685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0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1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447843" y="3187920"/>
            <a:ext cx="6744149" cy="211285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799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  <p:extLst>
      <p:ext uri="{BB962C8B-B14F-4D97-AF65-F5344CB8AC3E}">
        <p14:creationId xmlns:p14="http://schemas.microsoft.com/office/powerpoint/2010/main" val="2848352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1987" cy="685551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59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1987" cy="685551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107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1987" cy="6855513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1" y="1485236"/>
            <a:ext cx="10972800" cy="482341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600" y="189391"/>
            <a:ext cx="10972801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3999" b="1" kern="1200" baseline="0" dirty="0">
                <a:solidFill>
                  <a:srgbClr val="8B685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2024-04-04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20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1987" cy="685551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601" y="189391"/>
            <a:ext cx="10972800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1" y="1485235"/>
            <a:ext cx="10972800" cy="482341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105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1987" cy="685551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3071270" y="4148913"/>
            <a:ext cx="8209981" cy="122385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199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452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1" y="19026"/>
            <a:ext cx="10972800" cy="79690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1062021"/>
            <a:ext cx="10972800" cy="528641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2" y="6429399"/>
            <a:ext cx="3860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928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</p:sldLayoutIdLst>
  <p:txStyles>
    <p:titleStyle>
      <a:lvl1pPr algn="l" defTabSz="995491" rtl="0" eaLnBrk="1" latinLnBrk="1" hangingPunct="1">
        <a:spcBef>
          <a:spcPct val="0"/>
        </a:spcBef>
        <a:buNone/>
        <a:defRPr lang="ko-KR" altLang="en-US" sz="3799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09" indent="-373309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699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836" indent="-311091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364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110" indent="-248873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39855" indent="-248873" algn="l" defTabSz="995491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7600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346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091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0837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45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491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236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0982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727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473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219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1964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6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379299" y="3777438"/>
            <a:ext cx="9433401" cy="1394637"/>
          </a:xfrm>
          <a:solidFill>
            <a:srgbClr val="454967"/>
          </a:solidFill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GB" sz="4500" dirty="0"/>
              <a:t>Using unsupervised learning to create a book recommendation system</a:t>
            </a:r>
            <a:endParaRPr lang="ko-KR" altLang="en-US" sz="4500" dirty="0"/>
          </a:p>
        </p:txBody>
      </p:sp>
      <p:sp>
        <p:nvSpPr>
          <p:cNvPr id="2" name="제목 6">
            <a:extLst>
              <a:ext uri="{FF2B5EF4-FFF2-40B4-BE49-F238E27FC236}">
                <a16:creationId xmlns:a16="http://schemas.microsoft.com/office/drawing/2014/main" id="{6F0F0DA0-6431-9CE9-B7F0-34D683636139}"/>
              </a:ext>
            </a:extLst>
          </p:cNvPr>
          <p:cNvSpPr txBox="1">
            <a:spLocks/>
          </p:cNvSpPr>
          <p:nvPr/>
        </p:nvSpPr>
        <p:spPr>
          <a:xfrm>
            <a:off x="5962650" y="5358589"/>
            <a:ext cx="4850050" cy="937436"/>
          </a:xfrm>
          <a:prstGeom prst="rect">
            <a:avLst/>
          </a:prstGeom>
          <a:solidFill>
            <a:srgbClr val="8E6C72"/>
          </a:solidFill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199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GB" sz="3000" dirty="0" err="1"/>
              <a:t>BookBots</a:t>
            </a:r>
            <a:r>
              <a:rPr lang="en-GB" sz="3000" dirty="0"/>
              <a:t> </a:t>
            </a:r>
          </a:p>
          <a:p>
            <a:pPr>
              <a:lnSpc>
                <a:spcPct val="90000"/>
              </a:lnSpc>
            </a:pPr>
            <a:r>
              <a:rPr lang="en-GB" sz="3000" dirty="0" err="1"/>
              <a:t>UoB</a:t>
            </a:r>
            <a:r>
              <a:rPr lang="en-GB" sz="3000" dirty="0"/>
              <a:t> data analytics bootcamp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124325" y="2419350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Model optimisation: </a:t>
            </a:r>
            <a:r>
              <a:rPr lang="en-GB" altLang="ko-KR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f</a:t>
            </a:r>
            <a:r>
              <a:rPr lang="en-GB" sz="4000" b="1" dirty="0">
                <a:solidFill>
                  <a:schemeClr val="bg1"/>
                </a:solidFill>
              </a:rPr>
              <a:t>iltering and binning published year 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EA15E9-BA27-0A75-BB57-CD0666285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10" t="35374" r="22016" b="30477"/>
          <a:stretch/>
        </p:blipFill>
        <p:spPr>
          <a:xfrm>
            <a:off x="719009" y="1536363"/>
            <a:ext cx="3993502" cy="18060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46C8BF-B632-EBE9-8258-A77EE13DD1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88" t="30385" r="21937" b="35647"/>
          <a:stretch/>
        </p:blipFill>
        <p:spPr>
          <a:xfrm>
            <a:off x="5775098" y="1536363"/>
            <a:ext cx="3925582" cy="1765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D3BB76-80D7-A5EE-7E03-186BFA5676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586" t="32456" r="21940" b="33742"/>
          <a:stretch/>
        </p:blipFill>
        <p:spPr>
          <a:xfrm>
            <a:off x="820703" y="3498509"/>
            <a:ext cx="3790115" cy="1696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4FFA36-24F0-E62B-09CD-EB0D145C7A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510" t="35237" r="22015" b="31198"/>
          <a:stretch/>
        </p:blipFill>
        <p:spPr>
          <a:xfrm>
            <a:off x="5802183" y="3498509"/>
            <a:ext cx="3817200" cy="16967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B0E614-A1EB-BCF7-E427-E80AF097A257}"/>
              </a:ext>
            </a:extLst>
          </p:cNvPr>
          <p:cNvSpPr txBox="1"/>
          <p:nvPr/>
        </p:nvSpPr>
        <p:spPr>
          <a:xfrm>
            <a:off x="719009" y="5228567"/>
            <a:ext cx="410858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Elbow/Silhouette Method: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Running a K-means model resulted in a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Calinski-Harabasz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Index score of 2.95 and 2.35 for the filtered and binned models respectively.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2101C4-F66F-0A52-04C6-240ADB04DD7B}"/>
              </a:ext>
            </a:extLst>
          </p:cNvPr>
          <p:cNvSpPr txBox="1"/>
          <p:nvPr/>
        </p:nvSpPr>
        <p:spPr>
          <a:xfrm>
            <a:off x="5972914" y="5226624"/>
            <a:ext cx="550007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Running the K-means algorithm on filtered and binned data resulted in a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Calinski-Harabasz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Index score of 4010.15 (k=3), and the binned data in a score of 4031.18 (k=4).</a:t>
            </a:r>
          </a:p>
        </p:txBody>
      </p:sp>
    </p:spTree>
    <p:extLst>
      <p:ext uri="{BB962C8B-B14F-4D97-AF65-F5344CB8AC3E}">
        <p14:creationId xmlns:p14="http://schemas.microsoft.com/office/powerpoint/2010/main" val="3169252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124325" y="2419350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Model optimisation: </a:t>
            </a:r>
            <a:r>
              <a:rPr lang="en-GB" altLang="ko-KR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eliminating outliers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9D6A9-32E3-7609-9365-5BB69B58790A}"/>
              </a:ext>
            </a:extLst>
          </p:cNvPr>
          <p:cNvSpPr txBox="1"/>
          <p:nvPr/>
        </p:nvSpPr>
        <p:spPr>
          <a:xfrm>
            <a:off x="1814801" y="5429568"/>
            <a:ext cx="85623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Running the k means algorithm on the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model gives a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Calinski-Harabasz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Index of 6247.65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 not biased by outlier books and clusters are more accurate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A35710-24A6-157D-2001-7DB6D0D9D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34" t="36736" r="21786" b="29523"/>
          <a:stretch/>
        </p:blipFill>
        <p:spPr>
          <a:xfrm>
            <a:off x="2185962" y="1793092"/>
            <a:ext cx="7820075" cy="346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81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124325" y="2419350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Book recommendation website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E299A4-5663-204D-B16C-22C22CCE37D9}"/>
              </a:ext>
            </a:extLst>
          </p:cNvPr>
          <p:cNvGrpSpPr/>
          <p:nvPr/>
        </p:nvGrpSpPr>
        <p:grpSpPr>
          <a:xfrm>
            <a:off x="1228653" y="1742880"/>
            <a:ext cx="10434260" cy="1804450"/>
            <a:chOff x="1228653" y="1742880"/>
            <a:chExt cx="10434260" cy="180445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8919715-6FA8-3EC9-5E7A-668840A1E314}"/>
                </a:ext>
              </a:extLst>
            </p:cNvPr>
            <p:cNvSpPr/>
            <p:nvPr/>
          </p:nvSpPr>
          <p:spPr>
            <a:xfrm>
              <a:off x="2798840" y="1742880"/>
              <a:ext cx="5516406" cy="648000"/>
            </a:xfrm>
            <a:custGeom>
              <a:avLst/>
              <a:gdLst>
                <a:gd name="connsiteX0" fmla="*/ 0 w 4320000"/>
                <a:gd name="connsiteY0" fmla="*/ 0 h 648000"/>
                <a:gd name="connsiteX1" fmla="*/ 4320000 w 4320000"/>
                <a:gd name="connsiteY1" fmla="*/ 0 h 648000"/>
                <a:gd name="connsiteX2" fmla="*/ 4320000 w 4320000"/>
                <a:gd name="connsiteY2" fmla="*/ 648000 h 648000"/>
                <a:gd name="connsiteX3" fmla="*/ 0 w 4320000"/>
                <a:gd name="connsiteY3" fmla="*/ 648000 h 648000"/>
                <a:gd name="connsiteX4" fmla="*/ 0 w 4320000"/>
                <a:gd name="connsiteY4" fmla="*/ 0 h 6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000" h="648000">
                  <a:moveTo>
                    <a:pt x="0" y="0"/>
                  </a:moveTo>
                  <a:lnTo>
                    <a:pt x="4320000" y="0"/>
                  </a:lnTo>
                  <a:lnTo>
                    <a:pt x="4320000" y="648000"/>
                  </a:lnTo>
                  <a:lnTo>
                    <a:pt x="0" y="648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defTabSz="11557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2800" kern="1200" dirty="0"/>
                <a:t>Software and libraries used: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D80401F-426E-8827-F8EB-B6D49E3B11BF}"/>
                </a:ext>
              </a:extLst>
            </p:cNvPr>
            <p:cNvSpPr/>
            <p:nvPr/>
          </p:nvSpPr>
          <p:spPr>
            <a:xfrm>
              <a:off x="2835110" y="2306608"/>
              <a:ext cx="8827803" cy="1240722"/>
            </a:xfrm>
            <a:custGeom>
              <a:avLst/>
              <a:gdLst>
                <a:gd name="connsiteX0" fmla="*/ 0 w 4320000"/>
                <a:gd name="connsiteY0" fmla="*/ 0 h 1240722"/>
                <a:gd name="connsiteX1" fmla="*/ 4320000 w 4320000"/>
                <a:gd name="connsiteY1" fmla="*/ 0 h 1240722"/>
                <a:gd name="connsiteX2" fmla="*/ 4320000 w 4320000"/>
                <a:gd name="connsiteY2" fmla="*/ 1240722 h 1240722"/>
                <a:gd name="connsiteX3" fmla="*/ 0 w 4320000"/>
                <a:gd name="connsiteY3" fmla="*/ 1240722 h 1240722"/>
                <a:gd name="connsiteX4" fmla="*/ 0 w 4320000"/>
                <a:gd name="connsiteY4" fmla="*/ 0 h 124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000" h="1240722">
                  <a:moveTo>
                    <a:pt x="0" y="0"/>
                  </a:moveTo>
                  <a:lnTo>
                    <a:pt x="4320000" y="0"/>
                  </a:lnTo>
                  <a:lnTo>
                    <a:pt x="4320000" y="1240722"/>
                  </a:lnTo>
                  <a:lnTo>
                    <a:pt x="0" y="124072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342900" lvl="0" indent="-342900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SzPct val="120000"/>
                <a:buFont typeface="Arial" panose="020B0604020202020204" pitchFamily="34" charset="0"/>
                <a:buChar char="•"/>
              </a:pPr>
              <a:r>
                <a:rPr lang="en-US" sz="2200" kern="1200" dirty="0"/>
                <a:t>Created database using SQLite to serve an API</a:t>
              </a:r>
            </a:p>
            <a:p>
              <a:pPr marL="342900" lvl="0" indent="-342900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SzPct val="120000"/>
                <a:buFont typeface="Arial" panose="020B0604020202020204" pitchFamily="34" charset="0"/>
                <a:buChar char="•"/>
              </a:pPr>
              <a:r>
                <a:rPr lang="en-US" sz="2200" kern="1200" dirty="0"/>
                <a:t>Set up API route to serve the data using Flask</a:t>
              </a:r>
            </a:p>
            <a:p>
              <a:pPr marL="342900" lvl="0" indent="-342900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SzPct val="120000"/>
                <a:buFont typeface="Arial" panose="020B0604020202020204" pitchFamily="34" charset="0"/>
                <a:buChar char="•"/>
              </a:pPr>
              <a:r>
                <a:rPr lang="en-US" sz="2200" kern="1200" dirty="0"/>
                <a:t>Created book recommendation website using a combination of HTML, CSS and JavaScript</a:t>
              </a:r>
            </a:p>
          </p:txBody>
        </p:sp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48C5AA50-D7F1-5C17-80BA-DF3920B77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28653" y="2375455"/>
              <a:ext cx="1170641" cy="117064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BF5D6F-CA33-8176-1F55-15B54475552A}"/>
              </a:ext>
            </a:extLst>
          </p:cNvPr>
          <p:cNvGrpSpPr/>
          <p:nvPr/>
        </p:nvGrpSpPr>
        <p:grpSpPr>
          <a:xfrm>
            <a:off x="1315401" y="4579284"/>
            <a:ext cx="10310238" cy="1788784"/>
            <a:chOff x="1315401" y="4579284"/>
            <a:chExt cx="10310238" cy="178878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A1859BC-400F-C529-C681-7FDC8061F603}"/>
                </a:ext>
              </a:extLst>
            </p:cNvPr>
            <p:cNvGrpSpPr/>
            <p:nvPr/>
          </p:nvGrpSpPr>
          <p:grpSpPr>
            <a:xfrm>
              <a:off x="2797836" y="4579284"/>
              <a:ext cx="8827803" cy="1788784"/>
              <a:chOff x="2797836" y="4579284"/>
              <a:chExt cx="8827803" cy="178878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B5A3DA9-9372-6A8A-E941-8E4FEF4495A3}"/>
                  </a:ext>
                </a:extLst>
              </p:cNvPr>
              <p:cNvSpPr/>
              <p:nvPr/>
            </p:nvSpPr>
            <p:spPr>
              <a:xfrm>
                <a:off x="2797836" y="4579284"/>
                <a:ext cx="5098752" cy="648000"/>
              </a:xfrm>
              <a:custGeom>
                <a:avLst/>
                <a:gdLst>
                  <a:gd name="connsiteX0" fmla="*/ 0 w 4320000"/>
                  <a:gd name="connsiteY0" fmla="*/ 0 h 648000"/>
                  <a:gd name="connsiteX1" fmla="*/ 4320000 w 4320000"/>
                  <a:gd name="connsiteY1" fmla="*/ 0 h 648000"/>
                  <a:gd name="connsiteX2" fmla="*/ 4320000 w 4320000"/>
                  <a:gd name="connsiteY2" fmla="*/ 648000 h 648000"/>
                  <a:gd name="connsiteX3" fmla="*/ 0 w 4320000"/>
                  <a:gd name="connsiteY3" fmla="*/ 648000 h 648000"/>
                  <a:gd name="connsiteX4" fmla="*/ 0 w 4320000"/>
                  <a:gd name="connsiteY4" fmla="*/ 0 h 64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0000" h="648000">
                    <a:moveTo>
                      <a:pt x="0" y="0"/>
                    </a:moveTo>
                    <a:lnTo>
                      <a:pt x="4320000" y="0"/>
                    </a:lnTo>
                    <a:lnTo>
                      <a:pt x="4320000" y="648000"/>
                    </a:lnTo>
                    <a:lnTo>
                      <a:pt x="0" y="6480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defTabSz="11557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b="1"/>
                </a:pPr>
                <a:r>
                  <a:rPr lang="en-US" sz="2800" kern="1200" dirty="0"/>
                  <a:t>How it works:</a:t>
                </a: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A87156B-4643-6A0F-C557-F6EAACA67BC8}"/>
                  </a:ext>
                </a:extLst>
              </p:cNvPr>
              <p:cNvSpPr/>
              <p:nvPr/>
            </p:nvSpPr>
            <p:spPr>
              <a:xfrm>
                <a:off x="2797836" y="5127346"/>
                <a:ext cx="8827803" cy="1240722"/>
              </a:xfrm>
              <a:custGeom>
                <a:avLst/>
                <a:gdLst>
                  <a:gd name="connsiteX0" fmla="*/ 0 w 4320000"/>
                  <a:gd name="connsiteY0" fmla="*/ 0 h 1240722"/>
                  <a:gd name="connsiteX1" fmla="*/ 4320000 w 4320000"/>
                  <a:gd name="connsiteY1" fmla="*/ 0 h 1240722"/>
                  <a:gd name="connsiteX2" fmla="*/ 4320000 w 4320000"/>
                  <a:gd name="connsiteY2" fmla="*/ 1240722 h 1240722"/>
                  <a:gd name="connsiteX3" fmla="*/ 0 w 4320000"/>
                  <a:gd name="connsiteY3" fmla="*/ 1240722 h 1240722"/>
                  <a:gd name="connsiteX4" fmla="*/ 0 w 4320000"/>
                  <a:gd name="connsiteY4" fmla="*/ 0 h 1240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0000" h="1240722">
                    <a:moveTo>
                      <a:pt x="0" y="0"/>
                    </a:moveTo>
                    <a:lnTo>
                      <a:pt x="4320000" y="0"/>
                    </a:lnTo>
                    <a:lnTo>
                      <a:pt x="4320000" y="1240722"/>
                    </a:lnTo>
                    <a:lnTo>
                      <a:pt x="0" y="124072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342900" lvl="0" indent="-342900" defTabSz="7556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SzPct val="120000"/>
                  <a:buFont typeface="Arial" panose="020B0604020202020204" pitchFamily="34" charset="0"/>
                  <a:buChar char="•"/>
                </a:pPr>
                <a:r>
                  <a:rPr lang="en-US" sz="2200" kern="1200" dirty="0"/>
                  <a:t>User selects a book</a:t>
                </a:r>
              </a:p>
              <a:p>
                <a:pPr marL="342900" lvl="0" indent="-342900" defTabSz="7556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SzPct val="120000"/>
                  <a:buFont typeface="Arial" panose="020B0604020202020204" pitchFamily="34" charset="0"/>
                  <a:buChar char="•"/>
                </a:pPr>
                <a:r>
                  <a:rPr lang="en-US" sz="2200" kern="1200" dirty="0"/>
                  <a:t>JavaScript calculates the 5 closest books (Euclidean distance) in the same cluster, and displays recommendation</a:t>
                </a:r>
              </a:p>
            </p:txBody>
          </p:sp>
        </p:grpSp>
        <p:pic>
          <p:nvPicPr>
            <p:cNvPr id="14" name="Graphic 13" descr="Books with solid fill">
              <a:extLst>
                <a:ext uri="{FF2B5EF4-FFF2-40B4-BE49-F238E27FC236}">
                  <a16:creationId xmlns:a16="http://schemas.microsoft.com/office/drawing/2014/main" id="{7B1D38DB-D2A1-F3DC-B99D-B62FC4884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15401" y="5019317"/>
              <a:ext cx="1083893" cy="1083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349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081462" y="2374366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Conclusions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26DD932-75A0-F46D-6945-1C1C79984E0D}"/>
              </a:ext>
            </a:extLst>
          </p:cNvPr>
          <p:cNvSpPr/>
          <p:nvPr/>
        </p:nvSpPr>
        <p:spPr>
          <a:xfrm>
            <a:off x="812732" y="1798989"/>
            <a:ext cx="10566536" cy="1240722"/>
          </a:xfrm>
          <a:custGeom>
            <a:avLst/>
            <a:gdLst>
              <a:gd name="connsiteX0" fmla="*/ 0 w 4320000"/>
              <a:gd name="connsiteY0" fmla="*/ 0 h 1240722"/>
              <a:gd name="connsiteX1" fmla="*/ 4320000 w 4320000"/>
              <a:gd name="connsiteY1" fmla="*/ 0 h 1240722"/>
              <a:gd name="connsiteX2" fmla="*/ 4320000 w 4320000"/>
              <a:gd name="connsiteY2" fmla="*/ 1240722 h 1240722"/>
              <a:gd name="connsiteX3" fmla="*/ 0 w 4320000"/>
              <a:gd name="connsiteY3" fmla="*/ 1240722 h 1240722"/>
              <a:gd name="connsiteX4" fmla="*/ 0 w 4320000"/>
              <a:gd name="connsiteY4" fmla="*/ 0 h 124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1240722">
                <a:moveTo>
                  <a:pt x="0" y="0"/>
                </a:moveTo>
                <a:lnTo>
                  <a:pt x="4320000" y="0"/>
                </a:lnTo>
                <a:lnTo>
                  <a:pt x="4320000" y="1240722"/>
                </a:lnTo>
                <a:lnTo>
                  <a:pt x="0" y="124072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lvl="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SzPct val="120000"/>
            </a:pPr>
            <a:r>
              <a:rPr lang="en-US" sz="2800" b="1" kern="1200" dirty="0"/>
              <a:t>Limitations:</a:t>
            </a:r>
          </a:p>
          <a:p>
            <a:pPr marL="342900" lvl="0" indent="-34290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2400" kern="1200" dirty="0"/>
              <a:t>Complex dataset (huge number of features after one-hot-encoding)</a:t>
            </a:r>
          </a:p>
          <a:p>
            <a:pPr marL="342900" lvl="0" indent="-34290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2400" kern="1200" dirty="0"/>
              <a:t>No data on user interactions and preferences</a:t>
            </a:r>
          </a:p>
          <a:p>
            <a:pPr marL="800100" lvl="1" indent="-342900" defTabSz="755650">
              <a:spcBef>
                <a:spcPct val="0"/>
              </a:spcBef>
              <a:spcAft>
                <a:spcPct val="350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2400" dirty="0"/>
              <a:t>Does not allow for collaborative filters</a:t>
            </a:r>
          </a:p>
          <a:p>
            <a:pPr marL="800100" lvl="1" indent="-342900" defTabSz="755650">
              <a:spcBef>
                <a:spcPct val="0"/>
              </a:spcBef>
              <a:spcAft>
                <a:spcPct val="35000"/>
              </a:spcAft>
              <a:buSzPct val="12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 defTabSz="755650">
              <a:spcBef>
                <a:spcPct val="0"/>
              </a:spcBef>
              <a:spcAft>
                <a:spcPct val="35000"/>
              </a:spcAft>
              <a:buSzPct val="120000"/>
            </a:pPr>
            <a:endParaRPr lang="en-US" sz="24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4BC49A2-B346-FF10-E1F8-EEA5B2802BF3}"/>
              </a:ext>
            </a:extLst>
          </p:cNvPr>
          <p:cNvSpPr/>
          <p:nvPr/>
        </p:nvSpPr>
        <p:spPr>
          <a:xfrm>
            <a:off x="812732" y="4086394"/>
            <a:ext cx="10566536" cy="1240722"/>
          </a:xfrm>
          <a:custGeom>
            <a:avLst/>
            <a:gdLst>
              <a:gd name="connsiteX0" fmla="*/ 0 w 4320000"/>
              <a:gd name="connsiteY0" fmla="*/ 0 h 1240722"/>
              <a:gd name="connsiteX1" fmla="*/ 4320000 w 4320000"/>
              <a:gd name="connsiteY1" fmla="*/ 0 h 1240722"/>
              <a:gd name="connsiteX2" fmla="*/ 4320000 w 4320000"/>
              <a:gd name="connsiteY2" fmla="*/ 1240722 h 1240722"/>
              <a:gd name="connsiteX3" fmla="*/ 0 w 4320000"/>
              <a:gd name="connsiteY3" fmla="*/ 1240722 h 1240722"/>
              <a:gd name="connsiteX4" fmla="*/ 0 w 4320000"/>
              <a:gd name="connsiteY4" fmla="*/ 0 h 124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1240722">
                <a:moveTo>
                  <a:pt x="0" y="0"/>
                </a:moveTo>
                <a:lnTo>
                  <a:pt x="4320000" y="0"/>
                </a:lnTo>
                <a:lnTo>
                  <a:pt x="4320000" y="1240722"/>
                </a:lnTo>
                <a:lnTo>
                  <a:pt x="0" y="124072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lvl="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SzPct val="120000"/>
            </a:pPr>
            <a:r>
              <a:rPr lang="en-US" sz="2800" b="1" kern="1200" dirty="0"/>
              <a:t>BUT</a:t>
            </a:r>
          </a:p>
          <a:p>
            <a:pPr lvl="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SzPct val="120000"/>
            </a:pPr>
            <a:r>
              <a:rPr lang="en-US" sz="2400" dirty="0"/>
              <a:t>Whilst we acknowledge the system’s limitations, we have a successful skeleton for a personalized book recommendation system. With a few tweaks (appropriate data), we believe this could be a very accurate and successful system. </a:t>
            </a:r>
          </a:p>
          <a:p>
            <a:pPr marL="800100" lvl="1" indent="-342900" defTabSz="755650">
              <a:spcBef>
                <a:spcPct val="0"/>
              </a:spcBef>
              <a:spcAft>
                <a:spcPct val="35000"/>
              </a:spcAft>
              <a:buSzPct val="12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 defTabSz="755650">
              <a:spcBef>
                <a:spcPct val="0"/>
              </a:spcBef>
              <a:spcAft>
                <a:spcPct val="35000"/>
              </a:spcAft>
              <a:buSzPct val="120000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785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ko-KR" altLang="en-US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Introduction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76B9FFE-FEAA-6831-6371-D5D3167EA108}"/>
              </a:ext>
            </a:extLst>
          </p:cNvPr>
          <p:cNvSpPr/>
          <p:nvPr/>
        </p:nvSpPr>
        <p:spPr>
          <a:xfrm>
            <a:off x="3833812" y="2574172"/>
            <a:ext cx="4086225" cy="2746369"/>
          </a:xfrm>
          <a:prstGeom prst="roundRect">
            <a:avLst>
              <a:gd name="adj" fmla="val 10000"/>
            </a:avLst>
          </a:prstGeom>
          <a:solidFill>
            <a:schemeClr val="bg1"/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defTabSz="995491" latinLnBrk="1">
              <a:spcBef>
                <a:spcPct val="20000"/>
              </a:spcBef>
            </a:pPr>
            <a:endParaRPr lang="en-US" altLang="en-US" sz="1800" b="1" dirty="0">
              <a:solidFill>
                <a:schemeClr val="tx1">
                  <a:lumMod val="85000"/>
                  <a:lumOff val="15000"/>
                </a:schemeClr>
              </a:solidFill>
              <a:ea typeface="맑은 고딕" pitchFamily="50" charset="-127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DC4C74-2DB2-B243-C3FC-13C62E36B0F7}"/>
              </a:ext>
            </a:extLst>
          </p:cNvPr>
          <p:cNvGrpSpPr/>
          <p:nvPr/>
        </p:nvGrpSpPr>
        <p:grpSpPr>
          <a:xfrm>
            <a:off x="790575" y="1869067"/>
            <a:ext cx="10248900" cy="866775"/>
            <a:chOff x="790575" y="1869067"/>
            <a:chExt cx="10248900" cy="866775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3DCF801-E28E-0997-1BDF-78788DB8D12D}"/>
                </a:ext>
              </a:extLst>
            </p:cNvPr>
            <p:cNvSpPr/>
            <p:nvPr/>
          </p:nvSpPr>
          <p:spPr>
            <a:xfrm>
              <a:off x="790575" y="1869067"/>
              <a:ext cx="10248900" cy="866775"/>
            </a:xfrm>
            <a:prstGeom prst="roundRect">
              <a:avLst/>
            </a:prstGeom>
            <a:solidFill>
              <a:srgbClr val="C1C3D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1" name="Graphic 30" descr="Books with solid fill">
              <a:extLst>
                <a:ext uri="{FF2B5EF4-FFF2-40B4-BE49-F238E27FC236}">
                  <a16:creationId xmlns:a16="http://schemas.microsoft.com/office/drawing/2014/main" id="{A0F58CC0-4117-90CF-1884-885F01312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85850" y="1971025"/>
              <a:ext cx="638175" cy="63817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7DCA00-54C7-DE8D-3090-5CA8D64FEB15}"/>
                </a:ext>
              </a:extLst>
            </p:cNvPr>
            <p:cNvSpPr txBox="1"/>
            <p:nvPr/>
          </p:nvSpPr>
          <p:spPr>
            <a:xfrm>
              <a:off x="1724025" y="2055806"/>
              <a:ext cx="77914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95491" latinLnBrk="1">
                <a:spcBef>
                  <a:spcPct val="20000"/>
                </a:spcBef>
              </a:pPr>
              <a:r>
                <a:rPr lang="en-US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맑은 고딕" pitchFamily="50" charset="-127"/>
                </a:rPr>
                <a:t>Books help us to explore the world in many different ways.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69CAD9E-CAF4-EA59-BFA2-6839E825378A}"/>
              </a:ext>
            </a:extLst>
          </p:cNvPr>
          <p:cNvGrpSpPr/>
          <p:nvPr/>
        </p:nvGrpSpPr>
        <p:grpSpPr>
          <a:xfrm>
            <a:off x="790575" y="2979292"/>
            <a:ext cx="10248900" cy="866775"/>
            <a:chOff x="790575" y="1869067"/>
            <a:chExt cx="10248900" cy="866775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C5201D41-AAA8-9A61-67F8-E790B5731B52}"/>
                </a:ext>
              </a:extLst>
            </p:cNvPr>
            <p:cNvSpPr/>
            <p:nvPr/>
          </p:nvSpPr>
          <p:spPr>
            <a:xfrm>
              <a:off x="790575" y="1869067"/>
              <a:ext cx="10248900" cy="866775"/>
            </a:xfrm>
            <a:prstGeom prst="roundRect">
              <a:avLst/>
            </a:prstGeom>
            <a:solidFill>
              <a:srgbClr val="C1C3D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7" name="Graphic 36" descr="Magnifying glass with solid fill">
              <a:extLst>
                <a:ext uri="{FF2B5EF4-FFF2-40B4-BE49-F238E27FC236}">
                  <a16:creationId xmlns:a16="http://schemas.microsoft.com/office/drawing/2014/main" id="{1B0A97C4-CB83-79FA-EC16-A31F999D1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152526" y="1982469"/>
              <a:ext cx="571500" cy="5715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B908AF2-DF61-46E3-46DC-1330102D89C0}"/>
                </a:ext>
              </a:extLst>
            </p:cNvPr>
            <p:cNvSpPr txBox="1"/>
            <p:nvPr/>
          </p:nvSpPr>
          <p:spPr>
            <a:xfrm>
              <a:off x="1828800" y="2087942"/>
              <a:ext cx="40862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95491" latinLnBrk="1">
                <a:spcBef>
                  <a:spcPct val="20000"/>
                </a:spcBef>
              </a:pPr>
              <a:r>
                <a:rPr lang="en-US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맑은 고딕" pitchFamily="50" charset="-127"/>
                </a:rPr>
                <a:t>Challenge of finding next book</a:t>
              </a:r>
              <a:r>
                <a:rPr lang="en-US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</a:rPr>
                <a:t>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9CD8942-02B9-5556-908E-94B4653D68F0}"/>
              </a:ext>
            </a:extLst>
          </p:cNvPr>
          <p:cNvGrpSpPr/>
          <p:nvPr/>
        </p:nvGrpSpPr>
        <p:grpSpPr>
          <a:xfrm>
            <a:off x="790575" y="4133276"/>
            <a:ext cx="10248900" cy="866775"/>
            <a:chOff x="790575" y="1869067"/>
            <a:chExt cx="10248900" cy="86677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226296F-A77A-6A09-085A-E6B196228330}"/>
                </a:ext>
              </a:extLst>
            </p:cNvPr>
            <p:cNvSpPr/>
            <p:nvPr/>
          </p:nvSpPr>
          <p:spPr>
            <a:xfrm>
              <a:off x="790575" y="1869067"/>
              <a:ext cx="10248900" cy="866775"/>
            </a:xfrm>
            <a:prstGeom prst="roundRect">
              <a:avLst/>
            </a:prstGeom>
            <a:solidFill>
              <a:srgbClr val="C1C3D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1" name="Graphic 40" descr="Robot with solid fill">
              <a:extLst>
                <a:ext uri="{FF2B5EF4-FFF2-40B4-BE49-F238E27FC236}">
                  <a16:creationId xmlns:a16="http://schemas.microsoft.com/office/drawing/2014/main" id="{E18683D0-C936-9646-D97D-4E16B3B1C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52525" y="1982468"/>
              <a:ext cx="638175" cy="63817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B7C21E3-7494-E520-FCCD-5BF583DD0F57}"/>
                </a:ext>
              </a:extLst>
            </p:cNvPr>
            <p:cNvSpPr txBox="1"/>
            <p:nvPr/>
          </p:nvSpPr>
          <p:spPr>
            <a:xfrm>
              <a:off x="1828800" y="2070722"/>
              <a:ext cx="90201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95491" latinLnBrk="1">
                <a:spcBef>
                  <a:spcPct val="20000"/>
                </a:spcBef>
              </a:pPr>
              <a:r>
                <a:rPr lang="en-US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맑은 고딕" pitchFamily="50" charset="-127"/>
                </a:rPr>
                <a:t>Power of new innovative system, data analysis and artificial intelligence</a:t>
              </a:r>
              <a:r>
                <a:rPr lang="en-US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</a:rPr>
                <a:t>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0D8E7F4-A087-3B6C-47C9-F2DD54525CCD}"/>
              </a:ext>
            </a:extLst>
          </p:cNvPr>
          <p:cNvGrpSpPr/>
          <p:nvPr/>
        </p:nvGrpSpPr>
        <p:grpSpPr>
          <a:xfrm>
            <a:off x="790575" y="5287260"/>
            <a:ext cx="10248900" cy="866775"/>
            <a:chOff x="790575" y="1869067"/>
            <a:chExt cx="10248900" cy="866775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F77A9C39-DDEF-7BA0-83CF-DB6CC3E5FDD8}"/>
                </a:ext>
              </a:extLst>
            </p:cNvPr>
            <p:cNvSpPr/>
            <p:nvPr/>
          </p:nvSpPr>
          <p:spPr>
            <a:xfrm>
              <a:off x="790575" y="1869067"/>
              <a:ext cx="10248900" cy="866775"/>
            </a:xfrm>
            <a:prstGeom prst="roundRect">
              <a:avLst/>
            </a:prstGeom>
            <a:solidFill>
              <a:srgbClr val="C1C3D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5" name="Graphic 44" descr="Artificial Intelligence with solid fill">
              <a:extLst>
                <a:ext uri="{FF2B5EF4-FFF2-40B4-BE49-F238E27FC236}">
                  <a16:creationId xmlns:a16="http://schemas.microsoft.com/office/drawing/2014/main" id="{977D3612-0880-ECF0-7381-8E7AA7F33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152525" y="1982468"/>
              <a:ext cx="638175" cy="63817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8E17A1F-B55E-CCE3-8928-2FDE2C5FEB19}"/>
                </a:ext>
              </a:extLst>
            </p:cNvPr>
            <p:cNvSpPr txBox="1"/>
            <p:nvPr/>
          </p:nvSpPr>
          <p:spPr>
            <a:xfrm>
              <a:off x="2019300" y="2070722"/>
              <a:ext cx="90201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95491" latinLnBrk="1">
                <a:spcBef>
                  <a:spcPct val="20000"/>
                </a:spcBef>
              </a:pPr>
              <a:r>
                <a:rPr lang="en-US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맑은 고딕" pitchFamily="50" charset="-127"/>
                </a:rPr>
                <a:t>Introduction to personalized book recommendation system</a:t>
              </a:r>
              <a:endPara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69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Data Preparation 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D709C2-5D1D-1986-E719-2A56762749BF}"/>
              </a:ext>
            </a:extLst>
          </p:cNvPr>
          <p:cNvSpPr txBox="1"/>
          <p:nvPr/>
        </p:nvSpPr>
        <p:spPr>
          <a:xfrm>
            <a:off x="609601" y="1822319"/>
            <a:ext cx="10829924" cy="36563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693" indent="-285693" defTabSz="914217" fontAlgn="base" latin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3000" dirty="0">
                <a:ea typeface="맑은 고딕"/>
                <a:cs typeface="굴림" pitchFamily="50" charset="-127"/>
              </a:rPr>
              <a:t>Data cleaning: removing any incomplete and duplicated records</a:t>
            </a:r>
          </a:p>
          <a:p>
            <a:pPr marL="285693" indent="-285693" defTabSz="914217" fontAlgn="base" latin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3000" dirty="0">
                <a:ea typeface="맑은 고딕"/>
                <a:cs typeface="굴림" pitchFamily="50" charset="-127"/>
              </a:rPr>
              <a:t>Separated multiple authors into individual entries</a:t>
            </a:r>
          </a:p>
          <a:p>
            <a:pPr marL="285693" indent="-285693" defTabSz="914217" fontAlgn="base" latin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3000" dirty="0">
                <a:ea typeface="맑은 고딕"/>
                <a:cs typeface="굴림" pitchFamily="50" charset="-127"/>
              </a:rPr>
              <a:t>Calculation of total no of authors and categories</a:t>
            </a:r>
          </a:p>
          <a:p>
            <a:pPr marL="285693" indent="-285693" defTabSz="914217" fontAlgn="base" latin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3000" dirty="0">
                <a:ea typeface="맑은 고딕"/>
                <a:cs typeface="굴림" pitchFamily="50" charset="-127"/>
              </a:rPr>
              <a:t>Identifying most frequent authors and categories</a:t>
            </a:r>
          </a:p>
        </p:txBody>
      </p:sp>
    </p:spTree>
    <p:extLst>
      <p:ext uri="{BB962C8B-B14F-4D97-AF65-F5344CB8AC3E}">
        <p14:creationId xmlns:p14="http://schemas.microsoft.com/office/powerpoint/2010/main" val="162948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400613"/>
            <a:ext cx="10972800" cy="587346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Enhancing Book Discoverability through Clustering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9EB1163-79C2-244C-F80D-A1EF56759EF8}"/>
              </a:ext>
            </a:extLst>
          </p:cNvPr>
          <p:cNvSpPr txBox="1">
            <a:spLocks/>
          </p:cNvSpPr>
          <p:nvPr/>
        </p:nvSpPr>
        <p:spPr>
          <a:xfrm>
            <a:off x="276225" y="1410263"/>
            <a:ext cx="5562600" cy="37427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Challenges in book discovery.</a:t>
            </a:r>
          </a:p>
          <a:p>
            <a:pPr marL="1200150" marR="0" lvl="2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Information Overload</a:t>
            </a:r>
          </a:p>
          <a:p>
            <a:pPr marL="1200150" marR="0" lvl="2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Diverse Preference</a:t>
            </a:r>
          </a:p>
          <a:p>
            <a:pPr marL="1200150" marR="0" lvl="2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Limited Visibility</a:t>
            </a:r>
          </a:p>
          <a:p>
            <a:pPr marL="1200150" marR="0" lvl="2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Importance of Personalized Recommendation in Improving User Experience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Our Objective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: To recommend books based on user preferences and book characteristics.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9" name="Picture 2" descr="4,600+ Choosing Book Stock Illustrations, Royalty-Free Vector Graphics &amp;  Clip Art - iStock | Child choosing book library, Child choosing book">
            <a:extLst>
              <a:ext uri="{FF2B5EF4-FFF2-40B4-BE49-F238E27FC236}">
                <a16:creationId xmlns:a16="http://schemas.microsoft.com/office/drawing/2014/main" id="{6E7A9903-3355-5201-7A33-2B4ADA706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" b="10161"/>
          <a:stretch/>
        </p:blipFill>
        <p:spPr bwMode="auto">
          <a:xfrm>
            <a:off x="5699553" y="1704975"/>
            <a:ext cx="6285276" cy="44577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355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124325" y="2419350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Why clustering?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pic>
        <p:nvPicPr>
          <p:cNvPr id="2" name="Picture 1" descr="Question mark on green pastel background">
            <a:extLst>
              <a:ext uri="{FF2B5EF4-FFF2-40B4-BE49-F238E27FC236}">
                <a16:creationId xmlns:a16="http://schemas.microsoft.com/office/drawing/2014/main" id="{6943E209-78DC-7B1A-4D03-4E421A02E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9" r="1" b="1"/>
          <a:stretch/>
        </p:blipFill>
        <p:spPr>
          <a:xfrm>
            <a:off x="7589282" y="2419350"/>
            <a:ext cx="4069319" cy="324263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2974A4-9D1C-2E34-F10E-E228749D99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4016692"/>
              </p:ext>
            </p:extLst>
          </p:nvPr>
        </p:nvGraphicFramePr>
        <p:xfrm>
          <a:off x="302658" y="1926045"/>
          <a:ext cx="7286624" cy="4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78205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124325" y="2419350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5905499" y="189391"/>
            <a:ext cx="5676901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sz="4000" dirty="0">
                <a:solidFill>
                  <a:schemeClr val="bg1"/>
                </a:solidFill>
              </a:rPr>
              <a:t>Methodology Overview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pic>
        <p:nvPicPr>
          <p:cNvPr id="8" name="Picture 2" descr="Clustering with Machine Learning — A Comprehensive Guide | Rocketloop">
            <a:extLst>
              <a:ext uri="{FF2B5EF4-FFF2-40B4-BE49-F238E27FC236}">
                <a16:creationId xmlns:a16="http://schemas.microsoft.com/office/drawing/2014/main" id="{35F6D325-6F41-F171-D639-1B838AACB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6" r="27341"/>
          <a:stretch/>
        </p:blipFill>
        <p:spPr bwMode="auto">
          <a:xfrm>
            <a:off x="20" y="1257300"/>
            <a:ext cx="4995189" cy="560070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432F94-EC58-734F-F2E4-7C707FEE7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209" y="1704975"/>
            <a:ext cx="6806266" cy="43053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i="0" dirty="0">
                <a:latin typeface="+mn-lt"/>
              </a:rPr>
              <a:t>Data Preparation: </a:t>
            </a:r>
            <a:r>
              <a:rPr lang="en-GB" sz="2400" i="0" dirty="0">
                <a:latin typeface="+mn-lt"/>
              </a:rPr>
              <a:t>Dropping unnecessary columns, one-hot encoding, scaling.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i="0" dirty="0">
                <a:latin typeface="+mn-lt"/>
              </a:rPr>
              <a:t>Finding the Best K: </a:t>
            </a:r>
            <a:r>
              <a:rPr lang="en-GB" sz="2400" i="0" dirty="0">
                <a:latin typeface="+mn-lt"/>
              </a:rPr>
              <a:t>use of the Elbow and Silhouette methods for optimal cluster number.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i="0" dirty="0">
                <a:latin typeface="+mn-lt"/>
              </a:rPr>
              <a:t>Implementation and Evaluation: </a:t>
            </a:r>
            <a:r>
              <a:rPr lang="en-GB" sz="2400" i="0" dirty="0">
                <a:latin typeface="+mn-lt"/>
              </a:rPr>
              <a:t>Running K-means model, optimising with PCA, and assessing the </a:t>
            </a:r>
          </a:p>
          <a:p>
            <a:pPr marL="0" indent="0">
              <a:lnSpc>
                <a:spcPct val="150000"/>
              </a:lnSpc>
            </a:pPr>
            <a:r>
              <a:rPr lang="en-GB" sz="2400" i="0" dirty="0">
                <a:latin typeface="+mn-lt"/>
              </a:rPr>
              <a:t>      model using The </a:t>
            </a:r>
            <a:r>
              <a:rPr lang="en-GB" sz="2400" i="0" dirty="0" err="1">
                <a:latin typeface="+mn-lt"/>
              </a:rPr>
              <a:t>Calinski-Harabsz</a:t>
            </a:r>
            <a:r>
              <a:rPr lang="en-GB" sz="2400" i="0" dirty="0">
                <a:latin typeface="+mn-lt"/>
              </a:rPr>
              <a:t> Index.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i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2247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124325" y="2419350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Model optimisation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B1EA2-206E-9268-B32D-A3486B45DA12}"/>
              </a:ext>
            </a:extLst>
          </p:cNvPr>
          <p:cNvSpPr txBox="1"/>
          <p:nvPr/>
        </p:nvSpPr>
        <p:spPr>
          <a:xfrm>
            <a:off x="704851" y="1583531"/>
            <a:ext cx="9938544" cy="692944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Methods Used to Optimise the K-Means Algorithm Model:</a:t>
            </a:r>
          </a:p>
        </p:txBody>
      </p:sp>
      <p:graphicFrame>
        <p:nvGraphicFramePr>
          <p:cNvPr id="9" name="TextBox 8">
            <a:extLst>
              <a:ext uri="{FF2B5EF4-FFF2-40B4-BE49-F238E27FC236}">
                <a16:creationId xmlns:a16="http://schemas.microsoft.com/office/drawing/2014/main" id="{19FDBD00-FF94-B777-AA68-6B4155EC5D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3313680"/>
              </p:ext>
            </p:extLst>
          </p:nvPr>
        </p:nvGraphicFramePr>
        <p:xfrm>
          <a:off x="2563018" y="2428875"/>
          <a:ext cx="6780213" cy="3979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96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124325" y="2419350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Model optimisation: dropping authors column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B52BFC-37EF-E142-2DA5-D8DDDF3B0A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86" t="33061" r="21649" b="33243"/>
          <a:stretch/>
        </p:blipFill>
        <p:spPr>
          <a:xfrm>
            <a:off x="460310" y="1747204"/>
            <a:ext cx="5795447" cy="25565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7F94C7-1DDD-0AFD-08B9-F041C9F376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42" t="43982" r="21726" b="22694"/>
          <a:stretch/>
        </p:blipFill>
        <p:spPr>
          <a:xfrm>
            <a:off x="6255757" y="1795146"/>
            <a:ext cx="5635690" cy="2460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53AACF-7EA3-C59A-F352-229B447059A8}"/>
              </a:ext>
            </a:extLst>
          </p:cNvPr>
          <p:cNvSpPr txBox="1"/>
          <p:nvPr/>
        </p:nvSpPr>
        <p:spPr>
          <a:xfrm>
            <a:off x="703686" y="4594752"/>
            <a:ext cx="4665305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Elbow/Silhouette Method: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silhouette method suggests the optimum k-value is 2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Running a K-means model with 2 clusters results in a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Calinski-Harabasz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Index score of 20.89.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C4976-1024-C4DA-6F62-2DF02BE5653C}"/>
              </a:ext>
            </a:extLst>
          </p:cNvPr>
          <p:cNvSpPr txBox="1"/>
          <p:nvPr/>
        </p:nvSpPr>
        <p:spPr>
          <a:xfrm>
            <a:off x="6624734" y="4594752"/>
            <a:ext cx="505952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optimum k-value is 3.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Running the K-means algorithm increases the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Calinski-Harabasz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Index to 177156.05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 seems highly determined by 2 outlier books.</a:t>
            </a:r>
          </a:p>
        </p:txBody>
      </p:sp>
    </p:spTree>
    <p:extLst>
      <p:ext uri="{BB962C8B-B14F-4D97-AF65-F5344CB8AC3E}">
        <p14:creationId xmlns:p14="http://schemas.microsoft.com/office/powerpoint/2010/main" val="3265806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124325" y="2419350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Model optimisation: dropping categories column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8C5AD1-FF43-8322-4A10-794EBDE81E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62" t="33577" r="21967" b="32765"/>
          <a:stretch/>
        </p:blipFill>
        <p:spPr>
          <a:xfrm>
            <a:off x="664109" y="1785938"/>
            <a:ext cx="5190307" cy="2308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DFD4FE-080D-F962-E6BE-FCA6887EBB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48" t="36055" r="21786" b="30287"/>
          <a:stretch/>
        </p:blipFill>
        <p:spPr>
          <a:xfrm>
            <a:off x="6139775" y="1785938"/>
            <a:ext cx="5214025" cy="2308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92247-D059-579C-580A-D1E6DDFF520C}"/>
              </a:ext>
            </a:extLst>
          </p:cNvPr>
          <p:cNvSpPr txBox="1"/>
          <p:nvPr/>
        </p:nvSpPr>
        <p:spPr>
          <a:xfrm>
            <a:off x="664109" y="4446954"/>
            <a:ext cx="506744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Elbow/Silhouette Method: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silhouette method suggests 3 as the best value for k.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Running a K-means model with 3 clusters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resuts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 a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Calinski-Harabasz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Index score of 1.95.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0F2786-14AD-1BEE-78FC-7DA7B5FA2449}"/>
              </a:ext>
            </a:extLst>
          </p:cNvPr>
          <p:cNvSpPr txBox="1"/>
          <p:nvPr/>
        </p:nvSpPr>
        <p:spPr>
          <a:xfrm>
            <a:off x="6399016" y="4446954"/>
            <a:ext cx="479593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optimum value for k is 4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Running the K-means algorithm increased the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Calinski-Harabasz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Index to 5600.92. </a:t>
            </a:r>
          </a:p>
        </p:txBody>
      </p:sp>
    </p:spTree>
    <p:extLst>
      <p:ext uri="{BB962C8B-B14F-4D97-AF65-F5344CB8AC3E}">
        <p14:creationId xmlns:p14="http://schemas.microsoft.com/office/powerpoint/2010/main" val="265994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1591</TotalTime>
  <Words>615</Words>
  <Application>Microsoft Office PowerPoint</Application>
  <PresentationFormat>Widescreen</PresentationFormat>
  <Paragraphs>96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굴림체</vt:lpstr>
      <vt:lpstr>맑은 고딕</vt:lpstr>
      <vt:lpstr>Aptos</vt:lpstr>
      <vt:lpstr>Arial</vt:lpstr>
      <vt:lpstr>Calibri</vt:lpstr>
      <vt:lpstr>Calibri Light</vt:lpstr>
      <vt:lpstr>Noto Sans</vt:lpstr>
      <vt:lpstr>Office 테마</vt:lpstr>
      <vt:lpstr>Using unsupervised learning to create a book recommendation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Catarina Ferreira (Outreach Uni Connect)</dc:creator>
  <cp:lastModifiedBy>Catarina Ferreira (Outreach Uni Connect)</cp:lastModifiedBy>
  <cp:revision>64</cp:revision>
  <dcterms:created xsi:type="dcterms:W3CDTF">2024-03-28T20:25:35Z</dcterms:created>
  <dcterms:modified xsi:type="dcterms:W3CDTF">2024-04-04T13:23:15Z</dcterms:modified>
</cp:coreProperties>
</file>